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1" r:id="rId1"/>
  </p:sldMasterIdLst>
  <p:notesMasterIdLst>
    <p:notesMasterId r:id="rId23"/>
  </p:notesMasterIdLst>
  <p:sldIdLst>
    <p:sldId id="293" r:id="rId2"/>
    <p:sldId id="291" r:id="rId3"/>
    <p:sldId id="292" r:id="rId4"/>
    <p:sldId id="283" r:id="rId5"/>
    <p:sldId id="284" r:id="rId6"/>
    <p:sldId id="279" r:id="rId7"/>
    <p:sldId id="263" r:id="rId8"/>
    <p:sldId id="264" r:id="rId9"/>
    <p:sldId id="265" r:id="rId10"/>
    <p:sldId id="294" r:id="rId11"/>
    <p:sldId id="266" r:id="rId12"/>
    <p:sldId id="261" r:id="rId13"/>
    <p:sldId id="270" r:id="rId14"/>
    <p:sldId id="267" r:id="rId15"/>
    <p:sldId id="287" r:id="rId16"/>
    <p:sldId id="288" r:id="rId17"/>
    <p:sldId id="290" r:id="rId18"/>
    <p:sldId id="289" r:id="rId19"/>
    <p:sldId id="286" r:id="rId20"/>
    <p:sldId id="274" r:id="rId21"/>
    <p:sldId id="275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ob Phillips" initials="JP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381711-8F8D-4BB0-8E6D-DFB5A7279072}">
  <a:tblStyle styleId="{54381711-8F8D-4BB0-8E6D-DFB5A72790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11"/>
    <p:restoredTop sz="77791" autoAdjust="0"/>
  </p:normalViewPr>
  <p:slideViewPr>
    <p:cSldViewPr snapToGrid="0">
      <p:cViewPr varScale="1">
        <p:scale>
          <a:sx n="75" d="100"/>
          <a:sy n="75" d="100"/>
        </p:scale>
        <p:origin x="17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9624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dirty="0"/>
              <a:t/>
            </a:r>
            <a:br>
              <a:rPr lang="en-US" b="1" dirty="0"/>
            </a:b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758299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Shape 9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rtl="0" fontAlgn="base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979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Shape 10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5723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Shape 9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rtl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Shape 9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7369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Shape 9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3487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253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Shape 9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>
              <a:buNone/>
            </a:pP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05585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Shape 9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034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9569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Shape 10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647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0678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Shape 9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rtl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6039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823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dirty="0"/>
              <a:t/>
            </a:r>
            <a:br>
              <a:rPr lang="en-US" b="1" dirty="0"/>
            </a:b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95450" y="-102875"/>
            <a:ext cx="9639000" cy="53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565425" y="3493800"/>
            <a:ext cx="37581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AE58"/>
              </a:buClr>
              <a:buSzPct val="100000"/>
              <a:buNone/>
              <a:defRPr sz="2400">
                <a:solidFill>
                  <a:srgbClr val="CCAE5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pic>
        <p:nvPicPr>
          <p:cNvPr id="12" name="Shape 12" descr="whatify-logo-reverse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20526" y="1618629"/>
            <a:ext cx="5502953" cy="109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25"/>
            <a:ext cx="9144000" cy="294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Yeseva One"/>
              <a:defRPr sz="1200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60" name="Shape 60" descr="whatify-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37150" y="4760622"/>
            <a:ext cx="996601" cy="1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Testimonial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63" name="Shape 63" descr="whatify-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37150" y="4760622"/>
            <a:ext cx="996601" cy="1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311700" y="0"/>
            <a:ext cx="1440300" cy="97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0">
                <a:solidFill>
                  <a:srgbClr val="CCAE58"/>
                </a:solidFill>
                <a:latin typeface="Yeseva One"/>
                <a:ea typeface="Yeseva One"/>
                <a:cs typeface="Yeseva One"/>
                <a:sym typeface="Yeseva One"/>
              </a:rPr>
              <a:t>“</a:t>
            </a:r>
          </a:p>
        </p:txBody>
      </p:sp>
      <p:sp>
        <p:nvSpPr>
          <p:cNvPr id="65" name="Shape 65"/>
          <p:cNvSpPr txBox="1"/>
          <p:nvPr/>
        </p:nvSpPr>
        <p:spPr>
          <a:xfrm>
            <a:off x="4577725" y="4402825"/>
            <a:ext cx="3039300" cy="44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635625" y="965075"/>
            <a:ext cx="6998100" cy="3036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None/>
              <a:defRPr sz="3000" b="0" i="1">
                <a:latin typeface="Yeseva One"/>
                <a:ea typeface="Yeseva One"/>
                <a:cs typeface="Yeseva One"/>
                <a:sym typeface="Yeseva One"/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5071500" y="4083950"/>
            <a:ext cx="3562200" cy="39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 descr="whatify-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37150" y="4760622"/>
            <a:ext cx="996601" cy="1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no logo)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FFFFF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-195450" y="-102875"/>
            <a:ext cx="9639000" cy="393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470475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311700" y="404797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AE58"/>
              </a:buClr>
              <a:buNone/>
              <a:defRPr>
                <a:solidFill>
                  <a:srgbClr val="CCAE58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pic>
        <p:nvPicPr>
          <p:cNvPr id="18" name="Shape 18" descr="whatify-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37150" y="4760622"/>
            <a:ext cx="996601" cy="1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-195450" y="-102875"/>
            <a:ext cx="9639000" cy="112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29947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24" name="Shape 24" descr="whatify-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37150" y="4760622"/>
            <a:ext cx="996601" cy="1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30" name="Shape 30" descr="whatify-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37150" y="4760622"/>
            <a:ext cx="996601" cy="1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393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35" name="Shape 35" descr="whatify-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37150" y="4760622"/>
            <a:ext cx="996601" cy="1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40" name="Shape 40" descr="whatify-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37150" y="4760622"/>
            <a:ext cx="996601" cy="1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AE58"/>
              </a:buClr>
              <a:buSzPct val="100000"/>
              <a:buNone/>
              <a:defRPr sz="2100">
                <a:solidFill>
                  <a:srgbClr val="CCAE5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4939500" y="9528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54" name="Shape 54" descr="whatify-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37150" y="4760622"/>
            <a:ext cx="996601" cy="1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Font typeface="Proxima Nova"/>
              <a:buNone/>
              <a:defRPr sz="2800"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subTitle" idx="1"/>
          </p:nvPr>
        </p:nvSpPr>
        <p:spPr>
          <a:xfrm>
            <a:off x="3565425" y="3057865"/>
            <a:ext cx="37581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dirty="0">
                <a:latin typeface="Proxima Nova Thin" charset="0"/>
                <a:ea typeface="Proxima Nova Thin" charset="0"/>
                <a:cs typeface="Proxima Nova Thin" charset="0"/>
              </a:rPr>
              <a:t>Automated Intelligence </a:t>
            </a:r>
          </a:p>
          <a:p>
            <a:pPr lvl="0">
              <a:spcBef>
                <a:spcPts val="0"/>
              </a:spcBef>
              <a:buNone/>
            </a:pPr>
            <a:r>
              <a:rPr lang="en-US" sz="1800" dirty="0">
                <a:latin typeface="Proxima Nova Thin" charset="0"/>
                <a:ea typeface="Proxima Nova Thin" charset="0"/>
                <a:cs typeface="Proxima Nova Thin" charset="0"/>
              </a:rPr>
              <a:t>for Small Businesses</a:t>
            </a:r>
            <a:endParaRPr lang="en" sz="1800" dirty="0">
              <a:latin typeface="Proxima Nova Thin" charset="0"/>
              <a:ea typeface="Proxima Nova Thin" charset="0"/>
              <a:cs typeface="Proxima Nova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213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>
            <a:spLocks noGrp="1"/>
          </p:cNvSpPr>
          <p:nvPr>
            <p:ph type="title"/>
          </p:nvPr>
        </p:nvSpPr>
        <p:spPr>
          <a:xfrm>
            <a:off x="1233856" y="29947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Your </a:t>
            </a:r>
            <a:r>
              <a:rPr lang="en-US" dirty="0"/>
              <a:t>subscription</a:t>
            </a: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19FD6-5C0E-4685-A10B-9EBF1281EB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35" t="22618" r="20601"/>
          <a:stretch/>
        </p:blipFill>
        <p:spPr>
          <a:xfrm>
            <a:off x="400692" y="1325366"/>
            <a:ext cx="5301465" cy="3518659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6A3AFE-1ADB-4C0B-BD2E-3FBE66765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4156" y="1017417"/>
            <a:ext cx="3732448" cy="2748720"/>
          </a:xfrm>
        </p:spPr>
        <p:txBody>
          <a:bodyPr/>
          <a:lstStyle/>
          <a:p>
            <a:pPr marL="114300" lvl="0">
              <a:lnSpc>
                <a:spcPct val="100000"/>
              </a:lnSpc>
              <a:spcAft>
                <a:spcPts val="1500"/>
              </a:spcAft>
              <a:buNone/>
            </a:pPr>
            <a:endParaRPr lang="en-US" dirty="0"/>
          </a:p>
          <a:p>
            <a:pPr marL="114300" lvl="6">
              <a:lnSpc>
                <a:spcPct val="100000"/>
              </a:lnSpc>
              <a:spcAft>
                <a:spcPts val="1500"/>
              </a:spcAft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346A7B-9E15-46E5-9B1A-3AA906EB2D34}"/>
              </a:ext>
            </a:extLst>
          </p:cNvPr>
          <p:cNvSpPr/>
          <p:nvPr/>
        </p:nvSpPr>
        <p:spPr>
          <a:xfrm>
            <a:off x="5494156" y="2300297"/>
            <a:ext cx="3509678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lvl="0">
              <a:spcAft>
                <a:spcPts val="1000"/>
              </a:spcAft>
              <a:buSzPct val="100000"/>
            </a:pPr>
            <a:r>
              <a:rPr lang="en-US" sz="1600" b="1" dirty="0">
                <a:latin typeface="Proxima Nova"/>
              </a:rPr>
              <a:t>Subscription price individualized based upon value added to shop</a:t>
            </a:r>
          </a:p>
          <a:p>
            <a:pPr marL="311150" lvl="6" indent="-171450">
              <a:spcAft>
                <a:spcPts val="1000"/>
              </a:spcAft>
              <a:buSzPct val="80000"/>
            </a:pPr>
            <a:r>
              <a:rPr lang="en-US" sz="1200" dirty="0">
                <a:latin typeface="Proxima Nova"/>
              </a:rPr>
              <a:t>    Six Month Price = 5% of value generated, currently capped at $100/month</a:t>
            </a:r>
          </a:p>
        </p:txBody>
      </p:sp>
    </p:spTree>
    <p:extLst>
      <p:ext uri="{BB962C8B-B14F-4D97-AF65-F5344CB8AC3E}">
        <p14:creationId xmlns:p14="http://schemas.microsoft.com/office/powerpoint/2010/main" val="295505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 txBox="1">
            <a:spLocks noGrp="1"/>
          </p:cNvSpPr>
          <p:nvPr>
            <p:ph type="title"/>
          </p:nvPr>
        </p:nvSpPr>
        <p:spPr>
          <a:xfrm>
            <a:off x="311700" y="2470475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The Market</a:t>
            </a:r>
            <a:endParaRPr lang="en" dirty="0"/>
          </a:p>
        </p:txBody>
      </p:sp>
      <p:sp>
        <p:nvSpPr>
          <p:cNvPr id="967" name="Shape 967"/>
          <p:cNvSpPr txBox="1">
            <a:spLocks noGrp="1"/>
          </p:cNvSpPr>
          <p:nvPr>
            <p:ph type="subTitle" idx="1"/>
          </p:nvPr>
        </p:nvSpPr>
        <p:spPr>
          <a:xfrm>
            <a:off x="311700" y="404797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Market Opportunity</a:t>
            </a:r>
            <a:endParaRPr lang="e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11700" y="29947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Market Opportunity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3003000" cy="399102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sz="1700" b="1" dirty="0"/>
              <a:t>Sellers on Third Party Marketplaces</a:t>
            </a:r>
          </a:p>
          <a:p>
            <a:pPr marL="285750" lvl="1" indent="-285750">
              <a:lnSpc>
                <a:spcPct val="100000"/>
              </a:lnSpc>
              <a:spcAft>
                <a:spcPts val="1000"/>
              </a:spcAft>
              <a:buSzPct val="110000"/>
              <a:buFont typeface="Arial" charset="0"/>
              <a:buChar char="•"/>
            </a:pPr>
            <a:r>
              <a:rPr lang="en-US" sz="1300" dirty="0"/>
              <a:t>$1 trillion in annual sales by tens of millions of small business owners across marketplace platforms.</a:t>
            </a:r>
          </a:p>
          <a:p>
            <a:pPr marL="285750" lvl="1" indent="-285750">
              <a:lnSpc>
                <a:spcPct val="100000"/>
              </a:lnSpc>
              <a:spcAft>
                <a:spcPts val="1000"/>
              </a:spcAft>
              <a:buSzPct val="110000"/>
              <a:buFont typeface="Arial" charset="0"/>
              <a:buChar char="•"/>
            </a:pPr>
            <a:r>
              <a:rPr lang="en-US" sz="1300" dirty="0"/>
              <a:t>Our current product, A/B testing photos, increases revenue by 10% in one month.  That will grow:</a:t>
            </a:r>
          </a:p>
          <a:p>
            <a:pPr marL="280988" lvl="1" indent="-171450">
              <a:lnSpc>
                <a:spcPct val="100000"/>
              </a:lnSpc>
              <a:spcAft>
                <a:spcPts val="1000"/>
              </a:spcAft>
              <a:buSzPct val="110000"/>
              <a:buFont typeface="Arial" charset="0"/>
              <a:buChar char="•"/>
            </a:pPr>
            <a:r>
              <a:rPr lang="en-US" sz="1000" dirty="0"/>
              <a:t>Currently adding price testing (keywords to come)</a:t>
            </a:r>
          </a:p>
          <a:p>
            <a:pPr marL="280988" lvl="1" indent="-171450">
              <a:lnSpc>
                <a:spcPct val="100000"/>
              </a:lnSpc>
              <a:spcAft>
                <a:spcPts val="1000"/>
              </a:spcAft>
              <a:buSzPct val="110000"/>
              <a:buFont typeface="Arial" charset="0"/>
              <a:buChar char="•"/>
            </a:pPr>
            <a:r>
              <a:rPr lang="en-US" sz="1000" dirty="0"/>
              <a:t>More data improves model</a:t>
            </a:r>
          </a:p>
          <a:p>
            <a:pPr marL="280988" lvl="1" indent="-171450">
              <a:lnSpc>
                <a:spcPct val="100000"/>
              </a:lnSpc>
              <a:spcAft>
                <a:spcPts val="1000"/>
              </a:spcAft>
              <a:buSzPct val="110000"/>
              <a:buFont typeface="Arial" charset="0"/>
              <a:buChar char="•"/>
            </a:pPr>
            <a:r>
              <a:rPr lang="en-US" sz="1000" dirty="0"/>
              <a:t>Can add targeting based on demographics</a:t>
            </a:r>
          </a:p>
          <a:p>
            <a:pPr marL="180975" lvl="1" indent="-180975">
              <a:lnSpc>
                <a:spcPct val="100000"/>
              </a:lnSpc>
              <a:spcAft>
                <a:spcPts val="1000"/>
              </a:spcAft>
              <a:buSzPct val="110000"/>
              <a:buFont typeface="Arial" charset="0"/>
              <a:buChar char="•"/>
            </a:pPr>
            <a:r>
              <a:rPr lang="en-US" sz="1200" dirty="0"/>
              <a:t>No one else offers automatic A/B testing, let alone what we call “A/B testing 2.0”</a:t>
            </a:r>
            <a:endParaRPr lang="en-US" dirty="0"/>
          </a:p>
          <a:p>
            <a:pPr marL="344488" lvl="1" indent="-234950">
              <a:lnSpc>
                <a:spcPct val="100000"/>
              </a:lnSpc>
              <a:spcAft>
                <a:spcPts val="1000"/>
              </a:spcAft>
              <a:buFont typeface="Arial" charset="0"/>
              <a:buChar char="•"/>
            </a:pPr>
            <a:endParaRPr lang="en-US" sz="1000" dirty="0"/>
          </a:p>
          <a:p>
            <a:pPr marL="395288" lvl="1" indent="-285750">
              <a:lnSpc>
                <a:spcPct val="100000"/>
              </a:lnSpc>
              <a:spcAft>
                <a:spcPts val="1000"/>
              </a:spcAft>
              <a:buFont typeface="Arial" charset="0"/>
              <a:buChar char="•"/>
            </a:pPr>
            <a:endParaRPr lang="en-US" dirty="0"/>
          </a:p>
          <a:p>
            <a:pPr marL="395288" lvl="1" indent="-285750">
              <a:lnSpc>
                <a:spcPct val="100000"/>
              </a:lnSpc>
              <a:spcAft>
                <a:spcPts val="1000"/>
              </a:spcAft>
              <a:buFont typeface="Arial" charset="0"/>
              <a:buChar char="•"/>
            </a:pP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9" t="8057" r="10651" b="55277"/>
          <a:stretch/>
        </p:blipFill>
        <p:spPr>
          <a:xfrm>
            <a:off x="3529013" y="1547786"/>
            <a:ext cx="5303287" cy="30569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 txBox="1">
            <a:spLocks noGrp="1"/>
          </p:cNvSpPr>
          <p:nvPr>
            <p:ph type="title"/>
          </p:nvPr>
        </p:nvSpPr>
        <p:spPr>
          <a:xfrm>
            <a:off x="311700" y="2470475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Business Approach</a:t>
            </a:r>
            <a:endParaRPr lang="e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 txBox="1">
            <a:spLocks noGrp="1"/>
          </p:cNvSpPr>
          <p:nvPr>
            <p:ph type="title"/>
          </p:nvPr>
        </p:nvSpPr>
        <p:spPr>
          <a:xfrm>
            <a:off x="311700" y="29947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Revenue Model</a:t>
            </a:r>
          </a:p>
        </p:txBody>
      </p:sp>
      <p:sp>
        <p:nvSpPr>
          <p:cNvPr id="974" name="Shape 974"/>
          <p:cNvSpPr txBox="1">
            <a:spLocks noGrp="1"/>
          </p:cNvSpPr>
          <p:nvPr>
            <p:ph type="body" idx="1"/>
          </p:nvPr>
        </p:nvSpPr>
        <p:spPr>
          <a:xfrm>
            <a:off x="311700" y="1443617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39700">
              <a:lnSpc>
                <a:spcPct val="100000"/>
              </a:lnSpc>
              <a:spcAft>
                <a:spcPts val="1000"/>
              </a:spcAft>
              <a:buNone/>
            </a:pPr>
            <a:r>
              <a:rPr lang="en" sz="1600" b="1" dirty="0"/>
              <a:t>We sell directly to third party sellers on marketplace app stores. </a:t>
            </a:r>
          </a:p>
          <a:p>
            <a:pPr marL="311150" lvl="3" indent="-171450">
              <a:lnSpc>
                <a:spcPct val="100000"/>
              </a:lnSpc>
              <a:spcAft>
                <a:spcPts val="1000"/>
              </a:spcAft>
              <a:buSzPct val="80000"/>
            </a:pPr>
            <a:r>
              <a:rPr lang="en" sz="1200" dirty="0"/>
              <a:t>Currently on Etsy, but launching on Shopify in April (and Woo-Commerce with sufficient funding)</a:t>
            </a:r>
          </a:p>
          <a:p>
            <a:pPr marL="311150" lvl="3" indent="-171450">
              <a:lnSpc>
                <a:spcPct val="100000"/>
              </a:lnSpc>
              <a:spcAft>
                <a:spcPts val="1000"/>
              </a:spcAft>
              <a:buSzPct val="80000"/>
            </a:pPr>
            <a:r>
              <a:rPr lang="en" sz="1200" dirty="0"/>
              <a:t>Working on direct partnerships with 3</a:t>
            </a:r>
            <a:r>
              <a:rPr lang="en" sz="1200" baseline="30000" dirty="0"/>
              <a:t>rd</a:t>
            </a:r>
            <a:r>
              <a:rPr lang="en" sz="1200" dirty="0"/>
              <a:t> party platforms</a:t>
            </a:r>
            <a:endParaRPr lang="en-US" sz="1200" b="1" dirty="0"/>
          </a:p>
          <a:p>
            <a:pPr marL="139700"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" sz="1600" b="1" dirty="0"/>
              <a:t>SaaS</a:t>
            </a:r>
            <a:r>
              <a:rPr lang="en-US" sz="1600" b="1" dirty="0"/>
              <a:t> model with a free trial</a:t>
            </a:r>
          </a:p>
          <a:p>
            <a:pPr marL="311150" lvl="6" indent="-171450">
              <a:lnSpc>
                <a:spcPct val="100000"/>
              </a:lnSpc>
              <a:spcAft>
                <a:spcPts val="1000"/>
              </a:spcAft>
              <a:buSzPct val="80000"/>
            </a:pPr>
            <a:r>
              <a:rPr lang="en-US" sz="1200" dirty="0"/>
              <a:t>Start one test and receive 20% of your results for free. Subscribe to reveal the remainder of your results and run additional tests.</a:t>
            </a:r>
          </a:p>
          <a:p>
            <a:pPr marL="139700"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endParaRPr lang="en-US" sz="1200" b="1" dirty="0"/>
          </a:p>
          <a:p>
            <a:pPr marL="139700"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sz="1600" b="1" dirty="0"/>
              <a:t>Subscription price individualized based upon value added to shop</a:t>
            </a:r>
          </a:p>
          <a:p>
            <a:pPr marL="311150" lvl="6" indent="-171450">
              <a:lnSpc>
                <a:spcPct val="100000"/>
              </a:lnSpc>
              <a:spcAft>
                <a:spcPts val="1000"/>
              </a:spcAft>
              <a:buSzPct val="80000"/>
            </a:pPr>
            <a:r>
              <a:rPr lang="en-US" sz="1200" dirty="0"/>
              <a:t>Price = 5% of value generated. Currently no more than $100/month and no less than $5/month (but we’re experimenting!)</a:t>
            </a:r>
          </a:p>
          <a:p>
            <a:pPr marL="139700" lvl="1">
              <a:lnSpc>
                <a:spcPct val="100000"/>
              </a:lnSpc>
              <a:spcAft>
                <a:spcPts val="1000"/>
              </a:spcAft>
              <a:buSzPct val="100000"/>
              <a:buNone/>
            </a:pPr>
            <a:r>
              <a:rPr lang="en-US" sz="1200" dirty="0"/>
              <a:t>	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lvl="0">
              <a:spcBef>
                <a:spcPts val="0"/>
              </a:spcBef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 txBox="1">
            <a:spLocks noGrp="1"/>
          </p:cNvSpPr>
          <p:nvPr>
            <p:ph type="title"/>
          </p:nvPr>
        </p:nvSpPr>
        <p:spPr>
          <a:xfrm>
            <a:off x="311700" y="29947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/>
              <a:t>Traffic + Authorizations Since August</a:t>
            </a:r>
            <a:endParaRPr lang="en" dirty="0"/>
          </a:p>
        </p:txBody>
      </p:sp>
      <p:sp>
        <p:nvSpPr>
          <p:cNvPr id="6" name="Rectangle 5"/>
          <p:cNvSpPr/>
          <p:nvPr/>
        </p:nvSpPr>
        <p:spPr>
          <a:xfrm>
            <a:off x="7315200" y="4543425"/>
            <a:ext cx="1517100" cy="4440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5BFE67-E04A-4E6D-8BAF-CDC221FD9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98"/>
          <a:stretch/>
        </p:blipFill>
        <p:spPr>
          <a:xfrm>
            <a:off x="3329874" y="1673278"/>
            <a:ext cx="5659445" cy="3170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31C22C-9640-4D3A-9793-4937DC8B22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277"/>
          <a:stretch/>
        </p:blipFill>
        <p:spPr>
          <a:xfrm>
            <a:off x="154682" y="1789838"/>
            <a:ext cx="3307534" cy="918947"/>
          </a:xfrm>
          <a:prstGeom prst="rect">
            <a:avLst/>
          </a:prstGeom>
        </p:spPr>
      </p:pic>
      <p:sp>
        <p:nvSpPr>
          <p:cNvPr id="7" name="Shape 1044">
            <a:extLst>
              <a:ext uri="{FF2B5EF4-FFF2-40B4-BE49-F238E27FC236}">
                <a16:creationId xmlns:a16="http://schemas.microsoft.com/office/drawing/2014/main" id="{05AA61C8-F0B7-4F61-940D-DA1E62EA5425}"/>
              </a:ext>
            </a:extLst>
          </p:cNvPr>
          <p:cNvSpPr txBox="1">
            <a:spLocks/>
          </p:cNvSpPr>
          <p:nvPr/>
        </p:nvSpPr>
        <p:spPr>
          <a:xfrm>
            <a:off x="789509" y="307539"/>
            <a:ext cx="2194896" cy="148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Proxima Nova"/>
              <a:buNone/>
              <a:defRPr sz="2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Good Marketing</a:t>
            </a:r>
            <a:endParaRPr lang="en" sz="1600" dirty="0">
              <a:solidFill>
                <a:schemeClr val="bg1"/>
              </a:solidFill>
            </a:endParaRP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D1BDFB0A-75BC-4470-9BC1-0C265123958B}"/>
              </a:ext>
            </a:extLst>
          </p:cNvPr>
          <p:cNvSpPr/>
          <p:nvPr/>
        </p:nvSpPr>
        <p:spPr>
          <a:xfrm>
            <a:off x="1543080" y="2949665"/>
            <a:ext cx="457658" cy="442212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hape 1044">
            <a:extLst>
              <a:ext uri="{FF2B5EF4-FFF2-40B4-BE49-F238E27FC236}">
                <a16:creationId xmlns:a16="http://schemas.microsoft.com/office/drawing/2014/main" id="{225FF33B-E73B-401B-9FBA-980CD8198120}"/>
              </a:ext>
            </a:extLst>
          </p:cNvPr>
          <p:cNvSpPr txBox="1">
            <a:spLocks/>
          </p:cNvSpPr>
          <p:nvPr/>
        </p:nvSpPr>
        <p:spPr>
          <a:xfrm>
            <a:off x="903290" y="3391876"/>
            <a:ext cx="1675787" cy="662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Proxima Nova"/>
              <a:buNone/>
              <a:defRPr sz="2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Good Product</a:t>
            </a:r>
            <a:endParaRPr lang="en" sz="1600" dirty="0">
              <a:solidFill>
                <a:schemeClr val="bg1"/>
              </a:solidFill>
            </a:endParaRPr>
          </a:p>
        </p:txBody>
      </p:sp>
      <p:sp>
        <p:nvSpPr>
          <p:cNvPr id="4" name="Equals 3">
            <a:extLst>
              <a:ext uri="{FF2B5EF4-FFF2-40B4-BE49-F238E27FC236}">
                <a16:creationId xmlns:a16="http://schemas.microsoft.com/office/drawing/2014/main" id="{476D5641-DC2C-46D3-A44A-321BA39228FD}"/>
              </a:ext>
            </a:extLst>
          </p:cNvPr>
          <p:cNvSpPr/>
          <p:nvPr/>
        </p:nvSpPr>
        <p:spPr>
          <a:xfrm>
            <a:off x="1404586" y="4118592"/>
            <a:ext cx="734646" cy="549763"/>
          </a:xfrm>
          <a:prstGeom prst="mathEqual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268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315200" y="4543425"/>
            <a:ext cx="1517100" cy="4440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3" name="Shape 973"/>
          <p:cNvSpPr txBox="1">
            <a:spLocks noGrp="1"/>
          </p:cNvSpPr>
          <p:nvPr>
            <p:ph type="title"/>
          </p:nvPr>
        </p:nvSpPr>
        <p:spPr>
          <a:xfrm>
            <a:off x="311700" y="29947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/>
              <a:t>Cost per acquired user (free or paid)</a:t>
            </a:r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" t="11163" r="2540"/>
          <a:stretch/>
        </p:blipFill>
        <p:spPr>
          <a:xfrm>
            <a:off x="760227" y="1180214"/>
            <a:ext cx="7134448" cy="376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3FA6-AEE8-4C31-BD23-1CAC04589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and Retention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BF328-1B2D-4867-90FE-F50E2B195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46817"/>
            <a:ext cx="8520600" cy="3416400"/>
          </a:xfrm>
        </p:spPr>
        <p:txBody>
          <a:bodyPr/>
          <a:lstStyle/>
          <a:p>
            <a:r>
              <a:rPr lang="en-US" dirty="0"/>
              <a:t> 10 – 15% free trial </a:t>
            </a:r>
            <a:r>
              <a:rPr lang="en-US" dirty="0">
                <a:sym typeface="Wingdings" panose="05000000000000000000" pitchFamily="2" charset="2"/>
              </a:rPr>
              <a:t> paid subscribers. This will only improve:</a:t>
            </a:r>
          </a:p>
          <a:p>
            <a:pPr lvl="4"/>
            <a:r>
              <a:rPr lang="en-US" dirty="0">
                <a:sym typeface="Wingdings" panose="05000000000000000000" pitchFamily="2" charset="2"/>
              </a:rPr>
              <a:t> Higher value sellers convert at significantly higher rates.  Shopify has more high value sellers than Etsy</a:t>
            </a:r>
          </a:p>
          <a:p>
            <a:pPr lvl="4"/>
            <a:r>
              <a:rPr lang="en-US" dirty="0">
                <a:sym typeface="Wingdings" panose="05000000000000000000" pitchFamily="2" charset="2"/>
              </a:rPr>
              <a:t>Constantly testing and improving UX and website design to increase conversion rates</a:t>
            </a:r>
          </a:p>
          <a:p>
            <a:r>
              <a:rPr lang="en-US" dirty="0">
                <a:sym typeface="Wingdings" panose="05000000000000000000" pitchFamily="2" charset="2"/>
              </a:rPr>
              <a:t>Retention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90% of paid subscribers sign up for 6 month subscription with automatic renewal (will know renewal rates soon)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41DE6-209D-470B-8F54-4AC0720CEC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6383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315200" y="4543425"/>
            <a:ext cx="1517100" cy="4440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3" name="Shape 97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/>
              <a:t>Revenue Projections</a:t>
            </a:r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D8691-1B43-4340-AA0C-F5355FC16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1" y="1152614"/>
            <a:ext cx="4831896" cy="3591324"/>
          </a:xfrm>
          <a:prstGeom prst="rect">
            <a:avLst/>
          </a:prstGeom>
        </p:spPr>
      </p:pic>
      <p:sp>
        <p:nvSpPr>
          <p:cNvPr id="13" name="Shape 124">
            <a:extLst>
              <a:ext uri="{FF2B5EF4-FFF2-40B4-BE49-F238E27FC236}">
                <a16:creationId xmlns:a16="http://schemas.microsoft.com/office/drawing/2014/main" id="{B51E06B2-09E6-4A89-8E61-68C9B301E2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3108" y="1152614"/>
            <a:ext cx="4196861" cy="383487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sz="1200" b="1" dirty="0"/>
              <a:t>Shopify Revenue</a:t>
            </a:r>
          </a:p>
          <a:p>
            <a:pPr marL="171450" indent="-171450">
              <a:lnSpc>
                <a:spcPct val="100000"/>
              </a:lnSpc>
              <a:spcAft>
                <a:spcPts val="1000"/>
              </a:spcAft>
            </a:pPr>
            <a:r>
              <a:rPr lang="en-US" sz="900" dirty="0"/>
              <a:t>Free product approaches 3% market penetration by year 3</a:t>
            </a:r>
          </a:p>
          <a:p>
            <a:pPr marL="171450" indent="-171450">
              <a:lnSpc>
                <a:spcPct val="100000"/>
              </a:lnSpc>
              <a:spcAft>
                <a:spcPts val="1000"/>
              </a:spcAft>
            </a:pPr>
            <a:r>
              <a:rPr lang="en-US" sz="900" dirty="0" err="1"/>
              <a:t>Free:paid</a:t>
            </a:r>
            <a:r>
              <a:rPr lang="en-US" sz="900" dirty="0"/>
              <a:t> conversion increasing from 20% to 30% (currently 15% on </a:t>
            </a:r>
            <a:r>
              <a:rPr lang="en-US" sz="900" dirty="0" smtClean="0"/>
              <a:t>Etsy but higher for larger shops and Shopify sellers are larger on </a:t>
            </a:r>
            <a:r>
              <a:rPr lang="en-US" sz="900" dirty="0" err="1" smtClean="0"/>
              <a:t>avg</a:t>
            </a:r>
            <a:r>
              <a:rPr lang="en-US" sz="900" dirty="0" smtClean="0"/>
              <a:t>)</a:t>
            </a:r>
            <a:endParaRPr lang="en-US" sz="900" dirty="0"/>
          </a:p>
          <a:p>
            <a:pPr marL="171450" indent="-171450">
              <a:lnSpc>
                <a:spcPct val="100000"/>
              </a:lnSpc>
              <a:spcAft>
                <a:spcPts val="1000"/>
              </a:spcAft>
            </a:pPr>
            <a:r>
              <a:rPr lang="en-US" sz="900" dirty="0"/>
              <a:t>10% Annual Churn</a:t>
            </a:r>
          </a:p>
          <a:p>
            <a:pPr marL="171450" indent="-171450">
              <a:lnSpc>
                <a:spcPct val="100000"/>
              </a:lnSpc>
              <a:spcAft>
                <a:spcPts val="1000"/>
              </a:spcAft>
            </a:pPr>
            <a:r>
              <a:rPr lang="en-US" sz="900" dirty="0"/>
              <a:t>$60/month per subscriber</a:t>
            </a:r>
          </a:p>
          <a:p>
            <a:pPr marL="171450" indent="-171450">
              <a:lnSpc>
                <a:spcPct val="100000"/>
              </a:lnSpc>
              <a:spcAft>
                <a:spcPts val="1000"/>
              </a:spcAft>
            </a:pPr>
            <a:r>
              <a:rPr lang="en-US" sz="900" dirty="0" smtClean="0"/>
              <a:t>Several</a:t>
            </a:r>
            <a:r>
              <a:rPr lang="en-US" sz="900" dirty="0" smtClean="0"/>
              <a:t> </a:t>
            </a:r>
            <a:r>
              <a:rPr lang="en-US" sz="900" dirty="0"/>
              <a:t>Shopify apps, </a:t>
            </a:r>
            <a:r>
              <a:rPr lang="en-US" sz="900" dirty="0" smtClean="0"/>
              <a:t>such as Bold </a:t>
            </a:r>
            <a:r>
              <a:rPr lang="en-US" sz="900" dirty="0"/>
              <a:t>and Stitch Labs, </a:t>
            </a:r>
            <a:r>
              <a:rPr lang="en-US" sz="900" dirty="0" smtClean="0"/>
              <a:t>have </a:t>
            </a:r>
            <a:r>
              <a:rPr lang="en-US" sz="900" dirty="0"/>
              <a:t>over 350k in monthly revenue</a:t>
            </a:r>
            <a:endParaRPr lang="en-US" sz="900" b="1" dirty="0"/>
          </a:p>
          <a:p>
            <a:pPr lvl="1">
              <a:lnSpc>
                <a:spcPct val="100000"/>
              </a:lnSpc>
              <a:spcAft>
                <a:spcPts val="1000"/>
              </a:spcAft>
              <a:buSzPct val="110000"/>
              <a:buNone/>
            </a:pPr>
            <a:r>
              <a:rPr lang="en-US" sz="1200" b="1" dirty="0"/>
              <a:t>Etsy Expansion Revenue</a:t>
            </a:r>
          </a:p>
          <a:p>
            <a:pPr marL="171450" lvl="1" indent="-171450">
              <a:lnSpc>
                <a:spcPct val="100000"/>
              </a:lnSpc>
              <a:spcAft>
                <a:spcPts val="1000"/>
              </a:spcAft>
              <a:buSzPct val="110000"/>
            </a:pPr>
            <a:r>
              <a:rPr lang="en-US" sz="900" dirty="0"/>
              <a:t>Etsy partnership results in acquisition of 1.5%* of new and active Etsy sellers over next 48 months</a:t>
            </a:r>
          </a:p>
          <a:p>
            <a:pPr marL="171450" lvl="1" indent="-171450">
              <a:lnSpc>
                <a:spcPct val="100000"/>
              </a:lnSpc>
              <a:spcAft>
                <a:spcPts val="1000"/>
              </a:spcAft>
              <a:buSzPct val="110000"/>
            </a:pPr>
            <a:r>
              <a:rPr lang="en-US" sz="900" dirty="0" smtClean="0"/>
              <a:t>20</a:t>
            </a:r>
            <a:r>
              <a:rPr lang="en-US" sz="900" dirty="0"/>
              <a:t>% annual churn</a:t>
            </a:r>
          </a:p>
          <a:p>
            <a:pPr marL="171450" lvl="1" indent="-171450">
              <a:lnSpc>
                <a:spcPct val="100000"/>
              </a:lnSpc>
              <a:spcAft>
                <a:spcPts val="1000"/>
              </a:spcAft>
              <a:buSzPct val="110000"/>
            </a:pPr>
            <a:r>
              <a:rPr lang="en-US" sz="900" dirty="0"/>
              <a:t>$15/month per subscriber</a:t>
            </a:r>
          </a:p>
          <a:p>
            <a:pPr lvl="1">
              <a:lnSpc>
                <a:spcPct val="100000"/>
              </a:lnSpc>
              <a:spcAft>
                <a:spcPts val="1000"/>
              </a:spcAft>
              <a:buSzPct val="110000"/>
              <a:buNone/>
            </a:pPr>
            <a:r>
              <a:rPr lang="en-US" sz="900" dirty="0"/>
              <a:t>*based on email marketing conversion rates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  <a:buSzPct val="110000"/>
              <a:buNone/>
            </a:pPr>
            <a:endParaRPr lang="en-US" sz="1200" b="1" dirty="0"/>
          </a:p>
          <a:p>
            <a:pPr marL="171450" lvl="1" indent="-171450">
              <a:lnSpc>
                <a:spcPct val="100000"/>
              </a:lnSpc>
              <a:spcAft>
                <a:spcPts val="1000"/>
              </a:spcAft>
              <a:buSzPct val="110000"/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lvl="1">
              <a:lnSpc>
                <a:spcPct val="100000"/>
              </a:lnSpc>
              <a:spcAft>
                <a:spcPts val="1000"/>
              </a:spcAft>
              <a:buSzPct val="110000"/>
              <a:buNone/>
            </a:pPr>
            <a:endParaRPr lang="en-US" sz="1200" b="1" dirty="0"/>
          </a:p>
          <a:p>
            <a:pPr lvl="1">
              <a:lnSpc>
                <a:spcPct val="100000"/>
              </a:lnSpc>
              <a:spcAft>
                <a:spcPts val="1000"/>
              </a:spcAft>
              <a:buSzPct val="110000"/>
              <a:buNone/>
            </a:pPr>
            <a:endParaRPr lang="en-US" dirty="0"/>
          </a:p>
          <a:p>
            <a:pPr marL="344488" lvl="1" indent="-234950">
              <a:lnSpc>
                <a:spcPct val="100000"/>
              </a:lnSpc>
              <a:spcAft>
                <a:spcPts val="1000"/>
              </a:spcAft>
              <a:buFont typeface="Arial" charset="0"/>
              <a:buChar char="•"/>
            </a:pPr>
            <a:endParaRPr lang="en-US" sz="1000" dirty="0"/>
          </a:p>
          <a:p>
            <a:pPr marL="395288" lvl="1" indent="-285750">
              <a:lnSpc>
                <a:spcPct val="100000"/>
              </a:lnSpc>
              <a:spcAft>
                <a:spcPts val="1000"/>
              </a:spcAft>
              <a:buFont typeface="Arial" charset="0"/>
              <a:buChar char="•"/>
            </a:pPr>
            <a:endParaRPr lang="en-US" dirty="0"/>
          </a:p>
          <a:p>
            <a:pPr marL="395288" lvl="1" indent="-285750">
              <a:lnSpc>
                <a:spcPct val="100000"/>
              </a:lnSpc>
              <a:spcAft>
                <a:spcPts val="1000"/>
              </a:spcAft>
              <a:buFont typeface="Arial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387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 txBox="1">
            <a:spLocks noGrp="1"/>
          </p:cNvSpPr>
          <p:nvPr>
            <p:ph type="title"/>
          </p:nvPr>
        </p:nvSpPr>
        <p:spPr>
          <a:xfrm>
            <a:off x="311700" y="29947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Why you should invest</a:t>
            </a:r>
            <a:endParaRPr lang="en" dirty="0"/>
          </a:p>
        </p:txBody>
      </p:sp>
      <p:sp>
        <p:nvSpPr>
          <p:cNvPr id="974" name="Shape 974"/>
          <p:cNvSpPr txBox="1">
            <a:spLocks noGrp="1"/>
          </p:cNvSpPr>
          <p:nvPr>
            <p:ph type="body" idx="1"/>
          </p:nvPr>
        </p:nvSpPr>
        <p:spPr>
          <a:xfrm>
            <a:off x="311700" y="1443617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317500">
              <a:lnSpc>
                <a:spcPct val="100000"/>
              </a:lnSpc>
              <a:spcAft>
                <a:spcPts val="1000"/>
              </a:spcAft>
            </a:pPr>
            <a:r>
              <a:rPr lang="en-US" sz="1400" dirty="0"/>
              <a:t>Large potential for growth in the medium term – realistic revenue projections could be $5 million annually on Shopify within 3 years, several times larger with Etsy and Shopify partnerships</a:t>
            </a:r>
          </a:p>
          <a:p>
            <a:pPr marL="457200" indent="-317500">
              <a:lnSpc>
                <a:spcPct val="100000"/>
              </a:lnSpc>
              <a:spcAft>
                <a:spcPts val="1000"/>
              </a:spcAft>
            </a:pPr>
            <a:r>
              <a:rPr lang="en-US" sz="1400" dirty="0"/>
              <a:t>Low overhead (~$15K-$20K per month, Jason works for free so this pays Jake and developers)</a:t>
            </a:r>
          </a:p>
          <a:p>
            <a:pPr marL="457200" indent="-317500">
              <a:lnSpc>
                <a:spcPct val="100000"/>
              </a:lnSpc>
              <a:spcAft>
                <a:spcPts val="1000"/>
              </a:spcAft>
            </a:pPr>
            <a:r>
              <a:rPr lang="en-US" sz="1400" dirty="0"/>
              <a:t>Many markets to expand into, enormous potential for long-term growth.  </a:t>
            </a:r>
          </a:p>
          <a:p>
            <a:pPr marL="457200" lvl="1" indent="-317500">
              <a:lnSpc>
                <a:spcPct val="100000"/>
              </a:lnSpc>
              <a:spcAft>
                <a:spcPts val="1000"/>
              </a:spcAft>
              <a:buSzPct val="100000"/>
              <a:buFont typeface="Proxima Nova"/>
              <a:buChar char="●"/>
            </a:pPr>
            <a:r>
              <a:rPr lang="en-US" dirty="0"/>
              <a:t>In the future, you will wake up in the morning, go to your closet, and your navy blue suit will be highlighted because wearing it will increase your chance of a successful meeting by 4%.  These predictions will be powered by pooled, randomized experiments – hopefully using </a:t>
            </a:r>
            <a:r>
              <a:rPr lang="en-US" dirty="0" err="1"/>
              <a:t>Whatify’s</a:t>
            </a:r>
            <a:r>
              <a:rPr lang="en-US" dirty="0"/>
              <a:t> algorithms.</a:t>
            </a:r>
          </a:p>
          <a:p>
            <a:pPr marL="457200" indent="-317500">
              <a:lnSpc>
                <a:spcPct val="100000"/>
              </a:lnSpc>
              <a:spcAft>
                <a:spcPts val="1000"/>
              </a:spcAft>
            </a:pPr>
            <a:endParaRPr lang="en-US" sz="1400" dirty="0"/>
          </a:p>
          <a:p>
            <a:pPr marL="139700" lvl="1">
              <a:lnSpc>
                <a:spcPct val="100000"/>
              </a:lnSpc>
              <a:spcAft>
                <a:spcPts val="1000"/>
              </a:spcAft>
              <a:buSzPct val="100000"/>
              <a:buNone/>
            </a:pPr>
            <a:r>
              <a:rPr lang="en-US" sz="1000" dirty="0"/>
              <a:t>	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4335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11700" y="29947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The Problem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14300" lvl="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400" dirty="0"/>
              <a:t>Small </a:t>
            </a:r>
            <a:r>
              <a:rPr lang="en" sz="2400" dirty="0"/>
              <a:t>business owners </a:t>
            </a:r>
            <a:r>
              <a:rPr lang="en-US" sz="2400" dirty="0"/>
              <a:t>on third party marketplaces have $1 trillion in annual sales. However, they still </a:t>
            </a:r>
            <a:r>
              <a:rPr lang="en" sz="2400" dirty="0"/>
              <a:t>rely</a:t>
            </a:r>
            <a:r>
              <a:rPr lang="en-US" sz="2400" dirty="0"/>
              <a:t> </a:t>
            </a:r>
            <a:r>
              <a:rPr lang="en" sz="2400" dirty="0"/>
              <a:t>on informed guesswork to make crucial product decisions. </a:t>
            </a:r>
            <a:endParaRPr lang="en-US" sz="2400" dirty="0"/>
          </a:p>
          <a:p>
            <a:pPr marL="114300" lvl="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400" dirty="0"/>
              <a:t>Current solutions are either prohibitively expensive or require too much technical expertise.</a:t>
            </a:r>
          </a:p>
          <a:p>
            <a:pPr marL="114300" lvl="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400" b="1" dirty="0"/>
              <a:t>There is a better way</a:t>
            </a:r>
          </a:p>
        </p:txBody>
      </p:sp>
    </p:spTree>
    <p:extLst>
      <p:ext uri="{BB962C8B-B14F-4D97-AF65-F5344CB8AC3E}">
        <p14:creationId xmlns:p14="http://schemas.microsoft.com/office/powerpoint/2010/main" val="113371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0550" y="0"/>
            <a:ext cx="660345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Shape 1044"/>
          <p:cNvSpPr txBox="1">
            <a:spLocks noGrp="1"/>
          </p:cNvSpPr>
          <p:nvPr>
            <p:ph type="title"/>
          </p:nvPr>
        </p:nvSpPr>
        <p:spPr>
          <a:xfrm>
            <a:off x="0" y="1330711"/>
            <a:ext cx="2194896" cy="1482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dirty="0"/>
              <a:t>The Ask</a:t>
            </a:r>
          </a:p>
        </p:txBody>
      </p:sp>
      <p:pic>
        <p:nvPicPr>
          <p:cNvPr id="1047" name="Shape 1047" descr="whatify-logo-revers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5050" y="4777225"/>
            <a:ext cx="1101327" cy="21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45">
            <a:extLst>
              <a:ext uri="{FF2B5EF4-FFF2-40B4-BE49-F238E27FC236}">
                <a16:creationId xmlns:a16="http://schemas.microsoft.com/office/drawing/2014/main" id="{453AC5F9-512A-489E-94A9-7CAA99AB376F}"/>
              </a:ext>
            </a:extLst>
          </p:cNvPr>
          <p:cNvSpPr txBox="1">
            <a:spLocks/>
          </p:cNvSpPr>
          <p:nvPr/>
        </p:nvSpPr>
        <p:spPr>
          <a:xfrm>
            <a:off x="3321539" y="445477"/>
            <a:ext cx="5220676" cy="404224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Proxima Nova"/>
              <a:buChar char="●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lnSpc>
                <a:spcPct val="100000"/>
              </a:lnSpc>
              <a:buFont typeface="Proxima Nova"/>
              <a:buNone/>
            </a:pPr>
            <a:r>
              <a:rPr lang="en-US" dirty="0"/>
              <a:t>We are asking for $500k, which will allow us to:</a:t>
            </a:r>
            <a:endParaRPr lang="en" dirty="0"/>
          </a:p>
          <a:p>
            <a:pPr marL="457200" indent="-342900">
              <a:lnSpc>
                <a:spcPct val="100000"/>
              </a:lnSpc>
            </a:pPr>
            <a:r>
              <a:rPr lang="en-US" sz="1400" dirty="0"/>
              <a:t>Finish Shopify integration, integrate with Amazon and </a:t>
            </a:r>
            <a:r>
              <a:rPr lang="en-US" sz="1400" dirty="0" err="1"/>
              <a:t>Woocommerce</a:t>
            </a:r>
            <a:endParaRPr lang="en-US" sz="1400" dirty="0"/>
          </a:p>
          <a:p>
            <a:pPr marL="457200" indent="-342900">
              <a:lnSpc>
                <a:spcPct val="100000"/>
              </a:lnSpc>
            </a:pPr>
            <a:r>
              <a:rPr lang="en-US" sz="1400" dirty="0"/>
              <a:t>Expanded marketing to build our subscriber base on Shopify</a:t>
            </a:r>
          </a:p>
          <a:p>
            <a:pPr marL="457200" indent="-342900">
              <a:lnSpc>
                <a:spcPct val="100000"/>
              </a:lnSpc>
            </a:pPr>
            <a:r>
              <a:rPr lang="en-US" sz="1400" dirty="0"/>
              <a:t>Additional features such as keyword testing, analytics dashboard</a:t>
            </a:r>
            <a:endParaRPr lang="en" sz="1000" dirty="0"/>
          </a:p>
          <a:p>
            <a:pPr marL="457200" indent="-342900">
              <a:lnSpc>
                <a:spcPct val="100000"/>
              </a:lnSpc>
            </a:pPr>
            <a:r>
              <a:rPr lang="en-US" sz="1400" dirty="0"/>
              <a:t>Bring on full time CTO to oversee “modular” strategy (paying developers with experience with each API to port our product)</a:t>
            </a:r>
          </a:p>
          <a:p>
            <a:pPr marL="457200" indent="-342900">
              <a:lnSpc>
                <a:spcPct val="100000"/>
              </a:lnSpc>
            </a:pPr>
            <a:endParaRPr lang="en" sz="1000" dirty="0"/>
          </a:p>
          <a:p>
            <a:pPr marL="457200" indent="-342900">
              <a:lnSpc>
                <a:spcPct val="100000"/>
              </a:lnSpc>
            </a:pPr>
            <a:endParaRPr lang="en"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 txBox="1">
            <a:spLocks noGrp="1"/>
          </p:cNvSpPr>
          <p:nvPr>
            <p:ph type="title"/>
          </p:nvPr>
        </p:nvSpPr>
        <p:spPr>
          <a:xfrm>
            <a:off x="3035300" y="1914050"/>
            <a:ext cx="3206206" cy="1213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400" dirty="0"/>
              <a:t>Thank you.</a:t>
            </a:r>
          </a:p>
        </p:txBody>
      </p:sp>
      <p:pic>
        <p:nvPicPr>
          <p:cNvPr id="1054" name="Shape 1054" descr="whatify-logo-revers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906" y="3993937"/>
            <a:ext cx="1973135" cy="39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1C386-CE44-4183-B245-F175E0612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79B91-1E01-4873-9EC4-B0C1D3BAD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3060" y="1135525"/>
            <a:ext cx="8406048" cy="2748720"/>
          </a:xfrm>
        </p:spPr>
        <p:txBody>
          <a:bodyPr/>
          <a:lstStyle/>
          <a:p>
            <a:pPr marL="114300" lvl="0">
              <a:lnSpc>
                <a:spcPct val="100000"/>
              </a:lnSpc>
              <a:spcAft>
                <a:spcPts val="1500"/>
              </a:spcAft>
              <a:buNone/>
            </a:pPr>
            <a:r>
              <a:rPr lang="en-US" sz="2000" dirty="0" err="1"/>
              <a:t>Whatify</a:t>
            </a:r>
            <a:r>
              <a:rPr lang="en-US" sz="2000" dirty="0"/>
              <a:t> provides automated intelligence for small business. We use “A/B testing 2.0” to constantly optimize photos, prices and more for third party sellers on e-commerce platforms</a:t>
            </a:r>
            <a:r>
              <a:rPr lang="en-US" sz="2000" dirty="0" smtClean="0"/>
              <a:t>.</a:t>
            </a:r>
            <a:endParaRPr lang="en-US" sz="2000" b="1" dirty="0"/>
          </a:p>
          <a:p>
            <a:pPr marL="114300" lvl="0">
              <a:lnSpc>
                <a:spcPct val="100000"/>
              </a:lnSpc>
              <a:spcAft>
                <a:spcPts val="1500"/>
              </a:spcAft>
              <a:buNone/>
            </a:pPr>
            <a:r>
              <a:rPr lang="en-US" sz="2000" dirty="0"/>
              <a:t>A/B Testing 2.0</a:t>
            </a:r>
            <a:r>
              <a:rPr lang="en-US" sz="2000" b="1" dirty="0"/>
              <a:t> </a:t>
            </a:r>
            <a:r>
              <a:rPr lang="en-US" sz="2000" dirty="0"/>
              <a:t>pools data across tens of thousands of experiments to deliver valuable results in weeks rather than years</a:t>
            </a:r>
            <a:r>
              <a:rPr lang="en-US" sz="2000" dirty="0" smtClean="0"/>
              <a:t>.</a:t>
            </a:r>
          </a:p>
          <a:p>
            <a:pPr marL="114300">
              <a:lnSpc>
                <a:spcPct val="100000"/>
              </a:lnSpc>
              <a:spcAft>
                <a:spcPts val="1500"/>
              </a:spcAft>
              <a:buNone/>
            </a:pPr>
            <a:r>
              <a:rPr lang="en-US" sz="2000" dirty="0"/>
              <a:t>This allows us to </a:t>
            </a:r>
            <a:r>
              <a:rPr lang="en-US" sz="2000" i="1" dirty="0" smtClean="0"/>
              <a:t>communicate our value.  </a:t>
            </a:r>
            <a:r>
              <a:rPr lang="en-US" sz="2000" dirty="0" smtClean="0"/>
              <a:t>We tell you </a:t>
            </a:r>
            <a:r>
              <a:rPr lang="en-US" sz="2000" dirty="0"/>
              <a:t>dollars of value added per month (existing A/B testing services say, “70% chance image A is better” because their value added is </a:t>
            </a:r>
            <a:r>
              <a:rPr lang="en-US" sz="2000" dirty="0" smtClean="0"/>
              <a:t>peanuts unless you test for years)</a:t>
            </a:r>
            <a:endParaRPr lang="en-US" sz="2000" dirty="0"/>
          </a:p>
          <a:p>
            <a:pPr marL="114300" lvl="0">
              <a:lnSpc>
                <a:spcPct val="100000"/>
              </a:lnSpc>
              <a:spcAft>
                <a:spcPts val="1500"/>
              </a:spcAft>
              <a:buNone/>
            </a:pPr>
            <a:endParaRPr lang="en-US" dirty="0"/>
          </a:p>
          <a:p>
            <a:pPr marL="114300" lvl="6">
              <a:lnSpc>
                <a:spcPct val="100000"/>
              </a:lnSpc>
              <a:spcAft>
                <a:spcPts val="15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303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11700" y="2470475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Our Team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04050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>
            <a:spLocks noGrp="1"/>
          </p:cNvSpPr>
          <p:nvPr>
            <p:ph type="title"/>
          </p:nvPr>
        </p:nvSpPr>
        <p:spPr>
          <a:xfrm>
            <a:off x="311700" y="29947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Team</a:t>
            </a:r>
          </a:p>
        </p:txBody>
      </p:sp>
      <p:pic>
        <p:nvPicPr>
          <p:cNvPr id="1002" name="Shape 10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938" y="1563089"/>
            <a:ext cx="1558434" cy="155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Shape 10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898" y="1517325"/>
            <a:ext cx="1686000" cy="1658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Shape 1004"/>
          <p:cNvSpPr txBox="1"/>
          <p:nvPr/>
        </p:nvSpPr>
        <p:spPr>
          <a:xfrm>
            <a:off x="2309438" y="1117564"/>
            <a:ext cx="1686000" cy="200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latin typeface="Proxima Nova"/>
                <a:ea typeface="Open Sans"/>
                <a:cs typeface="Open Sans"/>
                <a:sym typeface="Open Sans"/>
              </a:rPr>
              <a:t>Professor</a:t>
            </a:r>
          </a:p>
        </p:txBody>
      </p:sp>
      <p:sp>
        <p:nvSpPr>
          <p:cNvPr id="1006" name="Shape 1006"/>
          <p:cNvSpPr txBox="1"/>
          <p:nvPr/>
        </p:nvSpPr>
        <p:spPr>
          <a:xfrm>
            <a:off x="5703517" y="1117564"/>
            <a:ext cx="1686000" cy="34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dirty="0">
                <a:latin typeface="Proxima Nova"/>
                <a:ea typeface="Open Sans"/>
                <a:cs typeface="Open Sans"/>
                <a:sym typeface="Open Sans"/>
              </a:rPr>
              <a:t>MBA</a:t>
            </a:r>
          </a:p>
        </p:txBody>
      </p:sp>
      <p:sp>
        <p:nvSpPr>
          <p:cNvPr id="1007" name="Shape 1007"/>
          <p:cNvSpPr txBox="1"/>
          <p:nvPr/>
        </p:nvSpPr>
        <p:spPr>
          <a:xfrm>
            <a:off x="1574962" y="3243111"/>
            <a:ext cx="2162100" cy="810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>
                <a:latin typeface="Proxima Nova"/>
                <a:ea typeface="Open Sans"/>
                <a:cs typeface="Open Sans"/>
                <a:sym typeface="Open Sans"/>
              </a:rPr>
              <a:t>Jason Abaluck, Founder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1000" dirty="0">
                <a:latin typeface="Proxima Nova"/>
                <a:ea typeface="Open Sans"/>
                <a:cs typeface="Open Sans"/>
                <a:sym typeface="Open Sans"/>
              </a:rPr>
              <a:t>Associate Professor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1000" dirty="0">
                <a:latin typeface="Proxima Nova"/>
                <a:ea typeface="Open Sans"/>
                <a:cs typeface="Open Sans"/>
                <a:sym typeface="Open Sans"/>
              </a:rPr>
              <a:t>of Economics &amp; Business at Yale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1000" dirty="0">
                <a:latin typeface="Proxima Nova"/>
                <a:ea typeface="Open Sans"/>
                <a:cs typeface="Open Sans"/>
                <a:sym typeface="Open Sans"/>
              </a:rPr>
              <a:t>PhD, MIT and AB, Harvard</a:t>
            </a:r>
          </a:p>
        </p:txBody>
      </p:sp>
      <p:sp>
        <p:nvSpPr>
          <p:cNvPr id="1009" name="Shape 1009"/>
          <p:cNvSpPr txBox="1"/>
          <p:nvPr/>
        </p:nvSpPr>
        <p:spPr>
          <a:xfrm>
            <a:off x="4940834" y="3193655"/>
            <a:ext cx="3082127" cy="94384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>
                <a:latin typeface="Proxima Nova"/>
                <a:ea typeface="Open Sans"/>
                <a:cs typeface="Open Sans"/>
                <a:sym typeface="Open Sans"/>
              </a:rPr>
              <a:t>Jake Phillips, CEO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000" dirty="0">
                <a:latin typeface="Proxima Nova"/>
                <a:ea typeface="Open Sans"/>
                <a:cs typeface="Open Sans"/>
                <a:sym typeface="Open Sans"/>
              </a:rPr>
              <a:t>MB</a:t>
            </a:r>
            <a:r>
              <a:rPr lang="en-US" sz="1000" dirty="0">
                <a:latin typeface="Proxima Nova"/>
                <a:ea typeface="Open Sans"/>
                <a:cs typeface="Open Sans"/>
                <a:sym typeface="Open Sans"/>
              </a:rPr>
              <a:t>A, Yale ’17, Brown ’10</a:t>
            </a:r>
          </a:p>
          <a:p>
            <a:pPr lvl="0" algn="ctr"/>
            <a:r>
              <a:rPr lang="en-US" sz="1000" dirty="0">
                <a:latin typeface="Proxima Nova"/>
                <a:ea typeface="Open Sans"/>
                <a:cs typeface="Open Sans"/>
                <a:sym typeface="Open Sans"/>
              </a:rPr>
              <a:t>NYC </a:t>
            </a:r>
            <a:r>
              <a:rPr lang="en-US" sz="1000" dirty="0" err="1">
                <a:latin typeface="Proxima Nova"/>
                <a:ea typeface="Open Sans"/>
                <a:cs typeface="Open Sans"/>
                <a:sym typeface="Open Sans"/>
              </a:rPr>
              <a:t>Gov</a:t>
            </a:r>
            <a:r>
              <a:rPr lang="en-US" sz="1000" dirty="0">
                <a:latin typeface="Proxima Nova"/>
                <a:ea typeface="Open Sans"/>
                <a:cs typeface="Open Sans"/>
                <a:sym typeface="Open Sans"/>
              </a:rPr>
              <a:t> data systems builder</a:t>
            </a:r>
          </a:p>
          <a:p>
            <a:pPr lvl="0" algn="ctr"/>
            <a:r>
              <a:rPr lang="en-US" sz="1000" dirty="0">
                <a:latin typeface="Proxima Nova"/>
                <a:ea typeface="Open Sans"/>
                <a:cs typeface="Open Sans"/>
                <a:sym typeface="Open Sans"/>
              </a:rPr>
              <a:t>Founder of </a:t>
            </a:r>
            <a:r>
              <a:rPr lang="en-US" sz="1000" dirty="0" err="1">
                <a:latin typeface="Proxima Nova"/>
                <a:ea typeface="Open Sans"/>
                <a:cs typeface="Open Sans"/>
                <a:sym typeface="Open Sans"/>
              </a:rPr>
              <a:t>rikers</a:t>
            </a:r>
            <a:r>
              <a:rPr lang="en-US" sz="1000" dirty="0">
                <a:latin typeface="Proxima Nova"/>
                <a:ea typeface="Open Sans"/>
                <a:cs typeface="Open Sans"/>
                <a:sym typeface="Open Sans"/>
              </a:rPr>
              <a:t> island nonprofit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28063" y="4053710"/>
            <a:ext cx="34439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xima Nova"/>
              </a:rPr>
              <a:t>Developed models to efficiently combine the results of many separate A/B tests based on years of related research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40834" y="4053710"/>
            <a:ext cx="3059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xima Nova"/>
              </a:rPr>
              <a:t>Experience managing successful development projects</a:t>
            </a:r>
          </a:p>
        </p:txBody>
      </p:sp>
    </p:spTree>
    <p:extLst>
      <p:ext uri="{BB962C8B-B14F-4D97-AF65-F5344CB8AC3E}">
        <p14:creationId xmlns:p14="http://schemas.microsoft.com/office/powerpoint/2010/main" val="955018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11700" y="2470475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The Website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3841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11700" y="29947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Home page</a:t>
            </a:r>
          </a:p>
        </p:txBody>
      </p:sp>
      <p:sp>
        <p:nvSpPr>
          <p:cNvPr id="409" name="Shape 4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7" b="1686"/>
          <a:stretch/>
        </p:blipFill>
        <p:spPr>
          <a:xfrm>
            <a:off x="165395" y="1343016"/>
            <a:ext cx="4387241" cy="3814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52A94E-47B3-4D0E-BC73-5AA44C110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366" y="1171253"/>
            <a:ext cx="4462162" cy="33557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title"/>
          </p:nvPr>
        </p:nvSpPr>
        <p:spPr>
          <a:xfrm>
            <a:off x="1245706" y="29947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Creating your test</a:t>
            </a:r>
          </a:p>
        </p:txBody>
      </p:sp>
      <p:sp>
        <p:nvSpPr>
          <p:cNvPr id="421" name="Shape 421"/>
          <p:cNvSpPr/>
          <p:nvPr/>
        </p:nvSpPr>
        <p:spPr>
          <a:xfrm>
            <a:off x="3658604" y="4223313"/>
            <a:ext cx="1778400" cy="123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792" y="0"/>
                </a:moveTo>
                <a:lnTo>
                  <a:pt x="7207" y="0"/>
                </a:lnTo>
                <a:lnTo>
                  <a:pt x="0" y="120000"/>
                </a:lnTo>
                <a:lnTo>
                  <a:pt x="120000" y="120000"/>
                </a:lnTo>
                <a:lnTo>
                  <a:pt x="112792" y="0"/>
                </a:lnTo>
              </a:path>
            </a:pathLst>
          </a:cu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" t="12453" r="2538"/>
          <a:stretch/>
        </p:blipFill>
        <p:spPr>
          <a:xfrm>
            <a:off x="356506" y="1203697"/>
            <a:ext cx="4191298" cy="385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7144F-39C0-4AD4-BE13-B5017C082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321" y="1360981"/>
            <a:ext cx="4093613" cy="3332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E68928-D36E-43F0-A04A-46F2AA0EF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65" y="1360981"/>
            <a:ext cx="3877180" cy="21470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>
            <a:spLocks noGrp="1"/>
          </p:cNvSpPr>
          <p:nvPr>
            <p:ph type="title"/>
          </p:nvPr>
        </p:nvSpPr>
        <p:spPr>
          <a:xfrm>
            <a:off x="1233856" y="29947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Your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A94675-61C4-4DC0-B71E-84C52E0895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5" b="14756"/>
          <a:stretch/>
        </p:blipFill>
        <p:spPr>
          <a:xfrm>
            <a:off x="0" y="1014402"/>
            <a:ext cx="4665787" cy="41290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DBC192-3339-43DA-812D-11EC4CF22B78}"/>
              </a:ext>
            </a:extLst>
          </p:cNvPr>
          <p:cNvSpPr/>
          <p:nvPr/>
        </p:nvSpPr>
        <p:spPr>
          <a:xfrm>
            <a:off x="4829848" y="1870928"/>
            <a:ext cx="4134398" cy="241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lvl="0">
              <a:spcAft>
                <a:spcPts val="1000"/>
              </a:spcAft>
              <a:buSzPct val="100000"/>
            </a:pPr>
            <a:r>
              <a:rPr lang="en-US" dirty="0">
                <a:latin typeface="Proxima Nova"/>
              </a:rPr>
              <a:t>We provide a detailed analysis of the impact of our recommendations on individual products and on the business as a whole. </a:t>
            </a:r>
          </a:p>
          <a:p>
            <a:pPr marL="139700" lvl="0">
              <a:spcAft>
                <a:spcPts val="1000"/>
              </a:spcAft>
              <a:buSzPct val="100000"/>
            </a:pPr>
            <a:r>
              <a:rPr lang="en-US" dirty="0">
                <a:latin typeface="Proxima Nova"/>
              </a:rPr>
              <a:t>Our results concisely communicate the value that our service generates for our users’ businesses. </a:t>
            </a:r>
          </a:p>
          <a:p>
            <a:pPr marL="139700" lvl="0">
              <a:spcAft>
                <a:spcPts val="1000"/>
              </a:spcAft>
              <a:buSzPct val="100000"/>
            </a:pPr>
            <a:r>
              <a:rPr lang="en-US" dirty="0">
                <a:latin typeface="Proxima Nova"/>
              </a:rPr>
              <a:t>As a result, 10-15% of our free users are converting to paid subscribers. </a:t>
            </a:r>
          </a:p>
          <a:p>
            <a:pPr marL="139700" lvl="0">
              <a:spcAft>
                <a:spcPts val="1000"/>
              </a:spcAft>
              <a:buSzPct val="100000"/>
            </a:pPr>
            <a:endParaRPr lang="en-US" dirty="0">
              <a:latin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atify 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12077</TotalTime>
  <Words>894</Words>
  <Application>Microsoft Office PowerPoint</Application>
  <PresentationFormat>On-screen Show (16:9)</PresentationFormat>
  <Paragraphs>104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Open Sans</vt:lpstr>
      <vt:lpstr>Proxima Nova</vt:lpstr>
      <vt:lpstr>Proxima Nova Thin</vt:lpstr>
      <vt:lpstr>Wingdings</vt:lpstr>
      <vt:lpstr>Yeseva One</vt:lpstr>
      <vt:lpstr>Whatify Simple Dark</vt:lpstr>
      <vt:lpstr>PowerPoint Presentation</vt:lpstr>
      <vt:lpstr>The Problem</vt:lpstr>
      <vt:lpstr>The Solution</vt:lpstr>
      <vt:lpstr>Our Team</vt:lpstr>
      <vt:lpstr>The Team</vt:lpstr>
      <vt:lpstr>The Website</vt:lpstr>
      <vt:lpstr>Home page</vt:lpstr>
      <vt:lpstr>Creating your test</vt:lpstr>
      <vt:lpstr>Your results</vt:lpstr>
      <vt:lpstr>Your subscription</vt:lpstr>
      <vt:lpstr>The Market</vt:lpstr>
      <vt:lpstr>Market Opportunity</vt:lpstr>
      <vt:lpstr>Business Approach</vt:lpstr>
      <vt:lpstr>Revenue Model</vt:lpstr>
      <vt:lpstr>Traffic + Authorizations Since August</vt:lpstr>
      <vt:lpstr>Cost per acquired user (free or paid)</vt:lpstr>
      <vt:lpstr>Conversion and Retention Strategy</vt:lpstr>
      <vt:lpstr>Revenue Projections</vt:lpstr>
      <vt:lpstr>Why you should invest</vt:lpstr>
      <vt:lpstr>The Ask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Abaluck</dc:creator>
  <cp:lastModifiedBy>Jason Abaluck</cp:lastModifiedBy>
  <cp:revision>219</cp:revision>
  <dcterms:modified xsi:type="dcterms:W3CDTF">2018-03-08T04:21:14Z</dcterms:modified>
</cp:coreProperties>
</file>